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</p:sldMasterIdLst>
  <p:notesMasterIdLst>
    <p:notesMasterId r:id="rId34"/>
  </p:notesMasterIdLst>
  <p:handoutMasterIdLst>
    <p:handoutMasterId r:id="rId35"/>
  </p:handoutMasterIdLst>
  <p:sldIdLst>
    <p:sldId id="1333" r:id="rId6"/>
    <p:sldId id="1334" r:id="rId7"/>
    <p:sldId id="1318" r:id="rId8"/>
    <p:sldId id="1336" r:id="rId9"/>
    <p:sldId id="1339" r:id="rId10"/>
    <p:sldId id="1337" r:id="rId11"/>
    <p:sldId id="1338" r:id="rId12"/>
    <p:sldId id="1344" r:id="rId13"/>
    <p:sldId id="1342" r:id="rId14"/>
    <p:sldId id="1346" r:id="rId15"/>
    <p:sldId id="1345" r:id="rId16"/>
    <p:sldId id="1347" r:id="rId17"/>
    <p:sldId id="1340" r:id="rId18"/>
    <p:sldId id="1341" r:id="rId19"/>
    <p:sldId id="1350" r:id="rId20"/>
    <p:sldId id="1351" r:id="rId21"/>
    <p:sldId id="1352" r:id="rId22"/>
    <p:sldId id="1353" r:id="rId23"/>
    <p:sldId id="1357" r:id="rId24"/>
    <p:sldId id="1348" r:id="rId25"/>
    <p:sldId id="1349" r:id="rId26"/>
    <p:sldId id="1354" r:id="rId27"/>
    <p:sldId id="1356" r:id="rId28"/>
    <p:sldId id="1359" r:id="rId29"/>
    <p:sldId id="1358" r:id="rId30"/>
    <p:sldId id="1360" r:id="rId31"/>
    <p:sldId id="1343" r:id="rId32"/>
    <p:sldId id="1355" r:id="rId3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B473CDF8-2E30-8D40-B9AF-0CD461F9BEAF}">
          <p14:sldIdLst>
            <p14:sldId id="1333"/>
            <p14:sldId id="1334"/>
            <p14:sldId id="1318"/>
            <p14:sldId id="1336"/>
            <p14:sldId id="1339"/>
            <p14:sldId id="1337"/>
            <p14:sldId id="1338"/>
            <p14:sldId id="1344"/>
            <p14:sldId id="1342"/>
            <p14:sldId id="1346"/>
            <p14:sldId id="1345"/>
            <p14:sldId id="1347"/>
            <p14:sldId id="1340"/>
            <p14:sldId id="1341"/>
            <p14:sldId id="1350"/>
            <p14:sldId id="1351"/>
            <p14:sldId id="1352"/>
            <p14:sldId id="1353"/>
            <p14:sldId id="1357"/>
            <p14:sldId id="1348"/>
            <p14:sldId id="1349"/>
            <p14:sldId id="1354"/>
            <p14:sldId id="1356"/>
            <p14:sldId id="1359"/>
            <p14:sldId id="1358"/>
            <p14:sldId id="1360"/>
            <p14:sldId id="1343"/>
            <p14:sldId id="135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72"/>
    <a:srgbClr val="002050"/>
    <a:srgbClr val="FFFFFF"/>
    <a:srgbClr val="0078D7"/>
    <a:srgbClr val="107C10"/>
    <a:srgbClr val="32145A"/>
    <a:srgbClr val="00188F"/>
    <a:srgbClr val="FF8C00"/>
    <a:srgbClr val="004B50"/>
    <a:srgbClr val="004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75" autoAdjust="0"/>
    <p:restoredTop sz="78079" autoAdjust="0"/>
  </p:normalViewPr>
  <p:slideViewPr>
    <p:cSldViewPr>
      <p:cViewPr varScale="1">
        <p:scale>
          <a:sx n="89" d="100"/>
          <a:sy n="89" d="100"/>
        </p:scale>
        <p:origin x="47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4/29/16 8:35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F43CFC4-DD9D-4F68-BC01-CA98B1605F65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57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2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3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2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44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28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- create and run Jenkins image</a:t>
            </a:r>
          </a:p>
          <a:p>
            <a:r>
              <a:rPr lang="en-US" dirty="0" smtClean="0"/>
              <a:t> -</a:t>
            </a:r>
            <a:r>
              <a:rPr lang="en-US" baseline="0" dirty="0" smtClean="0"/>
              <a:t> show images vs containers</a:t>
            </a:r>
          </a:p>
          <a:p>
            <a:r>
              <a:rPr lang="en-US" baseline="0" dirty="0" smtClean="0"/>
              <a:t> - what are volumes?</a:t>
            </a:r>
          </a:p>
          <a:p>
            <a:r>
              <a:rPr lang="en-US" baseline="0" dirty="0" smtClean="0"/>
              <a:t> - networking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1:21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41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8:46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6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2125677"/>
            <a:ext cx="6402452" cy="3654405"/>
          </a:xfrm>
          <a:prstGeom prst="rect">
            <a:avLst/>
          </a:prstGeom>
          <a:solidFill>
            <a:srgbClr val="002050">
              <a:alpha val="84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290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4457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2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18" y="6161442"/>
            <a:ext cx="1645920" cy="35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3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/>
          <p:cNvSpPr/>
          <p:nvPr userDrawn="1"/>
        </p:nvSpPr>
        <p:spPr bwMode="auto">
          <a:xfrm>
            <a:off x="272986" y="2128832"/>
            <a:ext cx="6402452" cy="3654405"/>
          </a:xfrm>
          <a:prstGeom prst="rect">
            <a:avLst/>
          </a:prstGeom>
          <a:solidFill>
            <a:srgbClr val="0020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28832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957612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4994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6252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9757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3200"/>
            </a:lvl2pPr>
            <a:lvl3pPr marL="228600" indent="0">
              <a:buNone/>
              <a:defRPr sz="2800"/>
            </a:lvl3pPr>
            <a:lvl4pPr marL="457200" indent="0">
              <a:buNone/>
              <a:defRPr sz="2000"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70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6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67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3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jenkinsci/docker/blob/5a51d0a519cb6605280adb8719f0e050ea69bac6/Dockerfi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tnet.github.io/docs/project-model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natemcmaster/docker-ef-talk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ub.docker.com/explore" TargetMode="External"/><Relationship Id="rId3" Type="http://schemas.openxmlformats.org/officeDocument/2006/relationships/hyperlink" Target="https://www.microsoft.com/en-us/server-cloud/sql-server-on-linux.aspx)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, .NET Core, </a:t>
            </a:r>
            <a:br>
              <a:rPr lang="en-US" dirty="0" smtClean="0"/>
            </a:br>
            <a:r>
              <a:rPr lang="en-US" dirty="0" smtClean="0"/>
              <a:t>and Entity Framework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800" dirty="0" smtClean="0"/>
              <a:t>Nate McMaster</a:t>
            </a:r>
          </a:p>
          <a:p>
            <a:r>
              <a:rPr lang="en-US" sz="2800" dirty="0" smtClean="0"/>
              <a:t>Software Engineer, ASP.NET</a:t>
            </a:r>
          </a:p>
          <a:p>
            <a:r>
              <a:rPr lang="en-US" sz="2800" dirty="0" smtClean="0"/>
              <a:t>@</a:t>
            </a:r>
            <a:r>
              <a:rPr lang="en-US" sz="2800" dirty="0" err="1" smtClean="0"/>
              <a:t>natemcmaster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756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– Docker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Toolbox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machine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smtClean="0"/>
              <a:t>pull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 smtClean="0"/>
              <a:t>docker</a:t>
            </a:r>
            <a:r>
              <a:rPr lang="en-US" dirty="0" smtClean="0"/>
              <a:t> run</a:t>
            </a:r>
          </a:p>
          <a:p>
            <a:pPr marL="571500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074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Volumes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0473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69880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Creating a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Other examples:</a:t>
            </a:r>
          </a:p>
          <a:p>
            <a:pPr marL="1028700" lvl="3" indent="-57150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github.com/jenkinsci/docker/blob/5a51d0a519cb6605280adb8719f0e050ea69bac6/Dockerfile</a:t>
            </a:r>
            <a:endParaRPr lang="en-US" dirty="0" smtClean="0"/>
          </a:p>
          <a:p>
            <a:pPr marL="1028700" lvl="3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771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.NET Core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808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42778" y="2332572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Build tooling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Debugging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IDE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42778" y="4597388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Compiler (C#)</a:t>
            </a:r>
          </a:p>
          <a:p>
            <a:r>
              <a:rPr lang="en-US" sz="3200" dirty="0">
                <a:solidFill>
                  <a:schemeClr val="bg1"/>
                </a:solidFill>
              </a:rPr>
              <a:t>Base class libraries</a:t>
            </a:r>
          </a:p>
          <a:p>
            <a:r>
              <a:rPr lang="en-US" sz="3200" dirty="0">
                <a:solidFill>
                  <a:schemeClr val="bg1"/>
                </a:solidFill>
              </a:rPr>
              <a:t>Execution engine (runtime)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(Desktop)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04037" y="5097462"/>
            <a:ext cx="112594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global</a:t>
            </a:r>
            <a:endParaRPr lang="en-US" sz="24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04037" y="3003683"/>
            <a:ext cx="198355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42778" y="1294637"/>
            <a:ext cx="5943600" cy="873888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smtClean="0">
                <a:solidFill>
                  <a:schemeClr val="bg1"/>
                </a:solidFill>
              </a:rPr>
              <a:t>Package management</a:t>
            </a: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75009" y="1374786"/>
            <a:ext cx="11789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NuGet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81584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26385" y="2049462"/>
            <a:ext cx="8594858" cy="848260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err="1" smtClean="0">
                <a:solidFill>
                  <a:schemeClr val="bg1"/>
                </a:solidFill>
              </a:rPr>
              <a:t>DotNet</a:t>
            </a:r>
            <a:r>
              <a:rPr lang="en-US" sz="3200" dirty="0" smtClean="0">
                <a:solidFill>
                  <a:schemeClr val="bg1"/>
                </a:solidFill>
              </a:rPr>
              <a:t> CLI, VS Code, Visual Studio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6385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smtClean="0">
                <a:solidFill>
                  <a:schemeClr val="bg1"/>
                </a:solidFill>
              </a:rPr>
              <a:t>Execution </a:t>
            </a:r>
            <a:r>
              <a:rPr lang="en-US" sz="3200" dirty="0">
                <a:solidFill>
                  <a:schemeClr val="bg1"/>
                </a:solidFill>
              </a:rPr>
              <a:t>engine (runtime)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Core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5609291" y="3248134"/>
            <a:ext cx="3428345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Compiler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Build tools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Package </a:t>
            </a:r>
            <a:r>
              <a:rPr lang="en-US" sz="3200" dirty="0" err="1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mgmt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4837" y="3967670"/>
            <a:ext cx="242194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longer global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3017838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Base class libraries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24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</a:t>
            </a:r>
            <a:r>
              <a:rPr lang="en-US" dirty="0" smtClean="0"/>
              <a:t>NET Core Glossary</a:t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136898"/>
              </p:ext>
            </p:extLst>
          </p:nvPr>
        </p:nvGraphicFramePr>
        <p:xfrm>
          <a:off x="427037" y="1439862"/>
          <a:ext cx="10591800" cy="335280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472861"/>
                <a:gridCol w="8118939"/>
              </a:tblGrid>
              <a:tr h="121779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Dotnet</a:t>
                      </a:r>
                      <a:r>
                        <a:rPr lang="en-US" sz="2800" b="1" baseline="0" dirty="0" smtClean="0"/>
                        <a:t> CLI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Command line</a:t>
                      </a:r>
                      <a:r>
                        <a:rPr lang="en-US" sz="2800" baseline="0" dirty="0" smtClean="0"/>
                        <a:t> tools for building and running .NET Core projects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Standalone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 that does not rely</a:t>
                      </a:r>
                      <a:r>
                        <a:rPr lang="en-US" sz="2800" baseline="0" dirty="0" smtClean="0"/>
                        <a:t> on any shared installation of .NET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Portable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</a:t>
                      </a:r>
                      <a:r>
                        <a:rPr lang="en-US" sz="2800" baseline="0" dirty="0" smtClean="0"/>
                        <a:t> that relies on shared installation of .NET framework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Project.json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baseline="0" dirty="0" err="1" smtClean="0"/>
                        <a:t>json</a:t>
                      </a:r>
                      <a:r>
                        <a:rPr lang="en-US" sz="2800" baseline="0" dirty="0" smtClean="0"/>
                        <a:t> file that defines your project (replaces </a:t>
                      </a:r>
                      <a:r>
                        <a:rPr lang="en-US" sz="2800" baseline="0" dirty="0" err="1" smtClean="0"/>
                        <a:t>csproj</a:t>
                      </a:r>
                      <a:r>
                        <a:rPr lang="en-US" sz="2800" baseline="0" dirty="0" smtClean="0"/>
                        <a:t>)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6970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Project.json</a:t>
            </a:r>
            <a:r>
              <a:rPr lang="en-US" dirty="0" smtClean="0"/>
              <a:t> glossary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371923"/>
              </p:ext>
            </p:extLst>
          </p:nvPr>
        </p:nvGraphicFramePr>
        <p:xfrm>
          <a:off x="274637" y="1212850"/>
          <a:ext cx="11429999" cy="249936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668555"/>
                <a:gridCol w="876144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Framework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Desktop .NET or .NET Core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Dependencies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NuGet</a:t>
                      </a:r>
                      <a:r>
                        <a:rPr lang="en-US" sz="2800" dirty="0" smtClean="0"/>
                        <a:t> packages that contain</a:t>
                      </a:r>
                      <a:r>
                        <a:rPr lang="en-US" sz="2800" baseline="0" dirty="0" smtClean="0"/>
                        <a:t> class libraries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Runtimes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Operating </a:t>
                      </a:r>
                      <a:r>
                        <a:rPr lang="en-US" sz="2800" dirty="0" smtClean="0"/>
                        <a:t>systems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Tools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Extensions</a:t>
                      </a:r>
                      <a:r>
                        <a:rPr lang="en-US" sz="2800" baseline="0" dirty="0" smtClean="0"/>
                        <a:t> of </a:t>
                      </a:r>
                      <a:r>
                        <a:rPr lang="en-US" sz="2800" baseline="0" dirty="0" err="1" smtClean="0"/>
                        <a:t>DotNet</a:t>
                      </a:r>
                      <a:r>
                        <a:rPr lang="en-US" sz="2800" baseline="0" dirty="0" smtClean="0"/>
                        <a:t> CLI, commands that execute on your project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9550" y="5859462"/>
            <a:ext cx="5940922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http://dotnet.github.io/docs/project-model</a:t>
            </a: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/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1901286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9259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r>
              <a:rPr lang="en-US" dirty="0" smtClean="0"/>
              <a:t>What’s in the “bin”?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648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source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natemcmaster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</a:t>
            </a:r>
            <a:r>
              <a:rPr lang="en-US" dirty="0" err="1" smtClean="0"/>
              <a:t>ef</a:t>
            </a:r>
            <a:r>
              <a:rPr lang="en-US" dirty="0" smtClean="0"/>
              <a:t>-talk</a:t>
            </a:r>
          </a:p>
        </p:txBody>
      </p:sp>
    </p:spTree>
    <p:extLst>
      <p:ext uri="{BB962C8B-B14F-4D97-AF65-F5344CB8AC3E}">
        <p14:creationId xmlns:p14="http://schemas.microsoft.com/office/powerpoint/2010/main" val="45010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Entity Framework Core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4574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31837" y="1820862"/>
            <a:ext cx="11117519" cy="3676627"/>
            <a:chOff x="1215577" y="3411310"/>
            <a:chExt cx="9905197" cy="2971323"/>
          </a:xfrm>
        </p:grpSpPr>
        <p:sp>
          <p:nvSpPr>
            <p:cNvPr id="5" name="Rectangle 4"/>
            <p:cNvSpPr/>
            <p:nvPr/>
          </p:nvSpPr>
          <p:spPr bwMode="auto">
            <a:xfrm>
              <a:off x="6509214" y="4510602"/>
              <a:ext cx="4611560" cy="187203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endParaRPr lang="en-US" sz="2800" kern="0" dirty="0">
                <a:gradFill>
                  <a:gsLst>
                    <a:gs pos="14679">
                      <a:srgbClr val="FFFFFF"/>
                    </a:gs>
                    <a:gs pos="38000">
                      <a:srgbClr val="FFFFFF"/>
                    </a:gs>
                  </a:gsLst>
                  <a:lin ang="5400000" scaled="1"/>
                </a:gradFill>
                <a:latin typeface="Segoe UI Light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215577" y="3972115"/>
              <a:ext cx="5238521" cy="2410516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r>
                <a:rPr lang="en-US" sz="280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  <a:latin typeface="Segoe UI Light"/>
                </a:rPr>
                <a:t> 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81304" y="4502125"/>
              <a:ext cx="5172792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Framework 4.6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592601" y="4513799"/>
              <a:ext cx="4423880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Core 1.0 </a:t>
              </a:r>
              <a:endParaRPr lang="en-US" sz="2800" b="1" kern="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78784" y="5676890"/>
              <a:ext cx="382103" cy="449867"/>
            </a:xfrm>
            <a:prstGeom prst="rect">
              <a:avLst/>
            </a:prstGeom>
            <a:solidFill>
              <a:srgbClr val="3C454F"/>
            </a:solidFill>
          </p:spPr>
        </p:pic>
        <p:pic>
          <p:nvPicPr>
            <p:cNvPr id="10" name="Picture 2" descr="http://files.softicons.com/download/system-icons/windows-8-metro-icons-by-dakirby309/png/512x512/Folders%20&amp;%20OS/Linux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4606" y="5673300"/>
              <a:ext cx="510084" cy="500776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1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730392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2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377984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3" name="Rectangle 12"/>
            <p:cNvSpPr/>
            <p:nvPr/>
          </p:nvSpPr>
          <p:spPr>
            <a:xfrm>
              <a:off x="1603315" y="5010239"/>
              <a:ext cx="4816927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Full .NET Framework for any scenario and </a:t>
              </a:r>
            </a:p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library support on Windows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672910" y="4959034"/>
              <a:ext cx="4275506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Modular libraries &amp; runtime optimized for server and cloud workloads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215577" y="3411310"/>
              <a:ext cx="3966170" cy="514718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EF 4-6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System.Data.Entity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509211" y="3972115"/>
              <a:ext cx="2321641" cy="49431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Core CLR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8881243" y="3981726"/>
              <a:ext cx="2239530" cy="484700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.Net Native</a:t>
              </a:r>
            </a:p>
          </p:txBody>
        </p:sp>
        <p:pic>
          <p:nvPicPr>
            <p:cNvPr id="18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9154691" y="4043873"/>
              <a:ext cx="345404" cy="350795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9" name="Rectangle 18"/>
            <p:cNvSpPr/>
            <p:nvPr/>
          </p:nvSpPr>
          <p:spPr bwMode="auto">
            <a:xfrm>
              <a:off x="5252857" y="3411310"/>
              <a:ext cx="5867916" cy="504866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Entity Framework Core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Microsoft.EntityFrameworkCore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9809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511457"/>
          </a:xfrm>
        </p:spPr>
        <p:txBody>
          <a:bodyPr/>
          <a:lstStyle/>
          <a:p>
            <a:r>
              <a:rPr lang="en-US" dirty="0" smtClean="0"/>
              <a:t>Data access framework</a:t>
            </a:r>
          </a:p>
          <a:p>
            <a:r>
              <a:rPr lang="en-US" dirty="0" smtClean="0"/>
              <a:t>Object-relational mapping</a:t>
            </a:r>
          </a:p>
          <a:p>
            <a:r>
              <a:rPr lang="en-US" dirty="0" smtClean="0"/>
              <a:t>“Core” – a completely new version</a:t>
            </a:r>
          </a:p>
          <a:p>
            <a:r>
              <a:rPr lang="en-US" dirty="0" smtClean="0"/>
              <a:t>For EF 6 users: think “port” not “upgrade”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979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111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All together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3080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902059"/>
          </a:xfrm>
        </p:spPr>
        <p:txBody>
          <a:bodyPr/>
          <a:lstStyle/>
          <a:p>
            <a:r>
              <a:rPr lang="en-US" dirty="0" smtClean="0"/>
              <a:t>Create multiple containers</a:t>
            </a:r>
          </a:p>
          <a:p>
            <a:r>
              <a:rPr lang="en-US" dirty="0" smtClean="0"/>
              <a:t>Establish network links between containers</a:t>
            </a:r>
          </a:p>
          <a:p>
            <a:r>
              <a:rPr lang="en-US" dirty="0" smtClean="0"/>
              <a:t>Central configuration for multi-container application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5738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934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30252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nate.mcmaster@microsoft.com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github.com/natemcmaster/docker-ef-talk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Feedback/questions?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4665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418386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91917"/>
          </a:xfrm>
        </p:spPr>
        <p:txBody>
          <a:bodyPr/>
          <a:lstStyle/>
          <a:p>
            <a:r>
              <a:rPr lang="en-US" dirty="0" smtClean="0"/>
              <a:t>The stack, from the bottom up</a:t>
            </a:r>
          </a:p>
          <a:p>
            <a:pPr lvl="2"/>
            <a:r>
              <a:rPr lang="en-US" sz="3200" dirty="0" smtClean="0"/>
              <a:t>Docker</a:t>
            </a:r>
          </a:p>
          <a:p>
            <a:pPr lvl="2"/>
            <a:r>
              <a:rPr lang="en-US" sz="3200" dirty="0" smtClean="0"/>
              <a:t>.NET Core</a:t>
            </a:r>
          </a:p>
          <a:p>
            <a:pPr lvl="2"/>
            <a:r>
              <a:rPr lang="en-US" sz="3200" dirty="0" smtClean="0"/>
              <a:t>Entity Framework</a:t>
            </a:r>
          </a:p>
          <a:p>
            <a:pPr lvl="2"/>
            <a:endParaRPr lang="en-US" sz="3200" dirty="0" smtClean="0"/>
          </a:p>
          <a:p>
            <a:pPr lvl="1"/>
            <a:r>
              <a:rPr lang="en-US" sz="3600" dirty="0" smtClean="0"/>
              <a:t>Putting it all together</a:t>
            </a:r>
            <a:endParaRPr lang="en-US" sz="3600" dirty="0" smtClean="0"/>
          </a:p>
          <a:p>
            <a:r>
              <a:rPr lang="en-US" dirty="0" smtClean="0"/>
              <a:t>Q/A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60637" y="5173662"/>
            <a:ext cx="721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www.docker.com</a:t>
            </a:r>
            <a:r>
              <a:rPr lang="en-US" sz="2800" dirty="0"/>
              <a:t>/what-</a:t>
            </a:r>
            <a:r>
              <a:rPr lang="en-US" sz="2800" dirty="0" err="1"/>
              <a:t>docker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237" y="2049462"/>
            <a:ext cx="7208837" cy="24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39869"/>
          </a:xfrm>
        </p:spPr>
        <p:txBody>
          <a:bodyPr/>
          <a:lstStyle/>
          <a:p>
            <a:r>
              <a:rPr lang="en-US" sz="2800" dirty="0" err="1"/>
              <a:t>Docker</a:t>
            </a:r>
            <a:r>
              <a:rPr lang="en-US" sz="2800" dirty="0"/>
              <a:t> containers wrap up a piece of software in a complete </a:t>
            </a:r>
            <a:r>
              <a:rPr lang="en-US" sz="2800" dirty="0" err="1"/>
              <a:t>filesystem</a:t>
            </a:r>
            <a:r>
              <a:rPr lang="en-US" sz="2800" dirty="0"/>
              <a:t> that contains everything it needs to run: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code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runtime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tools,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libraries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anything </a:t>
            </a:r>
            <a:r>
              <a:rPr lang="en-US" sz="2800" dirty="0"/>
              <a:t>you can install on a server.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This </a:t>
            </a:r>
            <a:r>
              <a:rPr lang="en-US" sz="2800" dirty="0"/>
              <a:t>guarantees that it will always run the same, regardless of the environment it is running in.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7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7625" y="2430462"/>
            <a:ext cx="11887200" cy="685800"/>
          </a:xfrm>
        </p:spPr>
        <p:txBody>
          <a:bodyPr/>
          <a:lstStyle/>
          <a:p>
            <a:pPr algn="ctr"/>
            <a:r>
              <a:rPr lang="en-US" sz="2800" strike="sngStrike" dirty="0" smtClean="0"/>
              <a:t>It works on my box but not in production</a:t>
            </a:r>
          </a:p>
          <a:p>
            <a:pPr algn="ctr"/>
            <a:endParaRPr lang="en-US" sz="2800" strike="sngStrike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67625" y="4640262"/>
            <a:ext cx="11887200" cy="5170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localEnvironment.Equals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productionEnvironment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27037" y="3472025"/>
            <a:ext cx="11887200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strike="sngStrike" dirty="0" smtClean="0"/>
              <a:t>I need to call my IT admin to install ___ on </a:t>
            </a:r>
            <a:r>
              <a:rPr lang="en-US" sz="2800" strike="sngStrike" smtClean="0"/>
              <a:t>all servers</a:t>
            </a:r>
            <a:endParaRPr lang="en-US" sz="2800" strike="sngStrike" dirty="0"/>
          </a:p>
        </p:txBody>
      </p:sp>
    </p:spTree>
    <p:extLst>
      <p:ext uri="{BB962C8B-B14F-4D97-AF65-F5344CB8AC3E}">
        <p14:creationId xmlns:p14="http://schemas.microsoft.com/office/powerpoint/2010/main" val="19125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5" grpId="1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is this different from a virtual machine?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37" y="1287462"/>
            <a:ext cx="4343400" cy="4907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837" y="2203068"/>
            <a:ext cx="4450519" cy="39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4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applications are available on Docker?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55093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Dozens of popular, open-source database, web, and app servers</a:t>
            </a:r>
          </a:p>
          <a:p>
            <a:pPr marL="571500" indent="-571500">
              <a:buFont typeface="Arial" charset="0"/>
              <a:buChar char="•"/>
            </a:pPr>
            <a:endParaRPr lang="en-US" dirty="0" smtClean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https://hub.docker.com/explore</a:t>
            </a:r>
            <a:endParaRPr lang="en-US" dirty="0" smtClean="0"/>
          </a:p>
          <a:p>
            <a:pPr marL="571500" indent="-571500">
              <a:buFont typeface="Arial" charset="0"/>
              <a:buChar char="•"/>
            </a:pP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www.microsoft.com/en-us/server-cloud/sql-server-on-linux.aspx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49208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739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Dark blue on white - green accent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2050"/>
      </a:accent1>
      <a:accent2>
        <a:srgbClr val="107C10"/>
      </a:accent2>
      <a:accent3>
        <a:srgbClr val="0078D7"/>
      </a:accent3>
      <a:accent4>
        <a:srgbClr val="5C2D91"/>
      </a:accent4>
      <a:accent5>
        <a:srgbClr val="B4009E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C332FA22-D006-4163-9B0C-AEDBBC40BC3D}"/>
    </a:ext>
  </a:extLst>
</a:theme>
</file>

<file path=ppt/theme/theme2.xml><?xml version="1.0" encoding="utf-8"?>
<a:theme xmlns:a="http://schemas.openxmlformats.org/drawingml/2006/main" name="COLOR TEMPLATE">
  <a:themeElements>
    <a:clrScheme name="BT - Dark blue with green accents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0078D7"/>
      </a:accent2>
      <a:accent3>
        <a:srgbClr val="5C2D91"/>
      </a:accent3>
      <a:accent4>
        <a:srgbClr val="B4009E"/>
      </a:accent4>
      <a:accent5>
        <a:srgbClr val="D83B0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2BC292B6-CDC0-4DD7-A354-15BE2369AF5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docker-ef-slides</Template>
  <TotalTime>5676</TotalTime>
  <Words>556</Words>
  <Application>Microsoft Macintosh PowerPoint</Application>
  <PresentationFormat>Custom</PresentationFormat>
  <Paragraphs>153</Paragraphs>
  <Slides>28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Consolas</vt:lpstr>
      <vt:lpstr>Segoe UI</vt:lpstr>
      <vt:lpstr>Segoe UI Light</vt:lpstr>
      <vt:lpstr>Segoe UI Semibold</vt:lpstr>
      <vt:lpstr>Wingdings</vt:lpstr>
      <vt:lpstr>Arial</vt:lpstr>
      <vt:lpstr>WHITE TEMPLATE</vt:lpstr>
      <vt:lpstr>COLOR TEMPLATE</vt:lpstr>
      <vt:lpstr>Docker, .NET Core,  and Entity Framework</vt:lpstr>
      <vt:lpstr>Talk source code</vt:lpstr>
      <vt:lpstr>Agenda</vt:lpstr>
      <vt:lpstr>PowerPoint Presentation</vt:lpstr>
      <vt:lpstr>What is Docker?</vt:lpstr>
      <vt:lpstr>What is Docker?</vt:lpstr>
      <vt:lpstr>How is this different from a virtual machine?</vt:lpstr>
      <vt:lpstr>What applications are available on Docker?</vt:lpstr>
      <vt:lpstr>Docker demos</vt:lpstr>
      <vt:lpstr>1 – Docker 101</vt:lpstr>
      <vt:lpstr>2 – Docker demo</vt:lpstr>
      <vt:lpstr>2 – Docker demo</vt:lpstr>
      <vt:lpstr>.NET Core</vt:lpstr>
      <vt:lpstr>.NET (Desktop)</vt:lpstr>
      <vt:lpstr>.NET Core </vt:lpstr>
      <vt:lpstr>.NET Core Glossary </vt:lpstr>
      <vt:lpstr>Project.json glossary</vt:lpstr>
      <vt:lpstr>.NET Core Demos</vt:lpstr>
      <vt:lpstr>.NET Core Demo</vt:lpstr>
      <vt:lpstr>Entity Framework Core</vt:lpstr>
      <vt:lpstr>Entity Framework Core</vt:lpstr>
      <vt:lpstr>Entity Framework Core</vt:lpstr>
      <vt:lpstr>EF Core Demos</vt:lpstr>
      <vt:lpstr>All together</vt:lpstr>
      <vt:lpstr>Docker Compose</vt:lpstr>
      <vt:lpstr>Docker compose demo</vt:lpstr>
      <vt:lpstr>Feedback/questions?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Nate McMaster</dc:creator>
  <cp:keywords/>
  <dc:description>Template: Maryfj_x000d_
Formatting:_x000d_
Audience Type:</dc:description>
  <cp:lastModifiedBy>Nate McMaster</cp:lastModifiedBy>
  <cp:revision>66</cp:revision>
  <dcterms:created xsi:type="dcterms:W3CDTF">2016-04-05T02:10:55Z</dcterms:created>
  <dcterms:modified xsi:type="dcterms:W3CDTF">2016-05-03T00:36:39Z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